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9" r:id="rId1"/>
  </p:sldMasterIdLst>
  <p:sldIdLst>
    <p:sldId id="256" r:id="rId2"/>
    <p:sldId id="259" r:id="rId3"/>
    <p:sldId id="272" r:id="rId4"/>
    <p:sldId id="265" r:id="rId5"/>
    <p:sldId id="267" r:id="rId6"/>
    <p:sldId id="422" r:id="rId7"/>
    <p:sldId id="455" r:id="rId8"/>
    <p:sldId id="456" r:id="rId9"/>
    <p:sldId id="457" r:id="rId10"/>
    <p:sldId id="458" r:id="rId11"/>
    <p:sldId id="459" r:id="rId12"/>
    <p:sldId id="460" r:id="rId13"/>
    <p:sldId id="461" r:id="rId14"/>
    <p:sldId id="462" r:id="rId15"/>
    <p:sldId id="463" r:id="rId16"/>
    <p:sldId id="464" r:id="rId17"/>
    <p:sldId id="465" r:id="rId18"/>
    <p:sldId id="466" r:id="rId19"/>
    <p:sldId id="467" r:id="rId20"/>
    <p:sldId id="468" r:id="rId21"/>
    <p:sldId id="452" r:id="rId22"/>
    <p:sldId id="453" r:id="rId23"/>
    <p:sldId id="454" r:id="rId24"/>
    <p:sldId id="470" r:id="rId25"/>
    <p:sldId id="472" r:id="rId26"/>
    <p:sldId id="471" r:id="rId27"/>
    <p:sldId id="473" r:id="rId28"/>
    <p:sldId id="474" r:id="rId29"/>
    <p:sldId id="475" r:id="rId30"/>
    <p:sldId id="476" r:id="rId31"/>
    <p:sldId id="477" r:id="rId32"/>
    <p:sldId id="478" r:id="rId33"/>
    <p:sldId id="449" r:id="rId34"/>
    <p:sldId id="450" r:id="rId35"/>
    <p:sldId id="451" r:id="rId36"/>
    <p:sldId id="481" r:id="rId37"/>
    <p:sldId id="482" r:id="rId38"/>
    <p:sldId id="483" r:id="rId39"/>
    <p:sldId id="484" r:id="rId40"/>
    <p:sldId id="446" r:id="rId41"/>
    <p:sldId id="447" r:id="rId42"/>
    <p:sldId id="486" r:id="rId43"/>
    <p:sldId id="448" r:id="rId44"/>
    <p:sldId id="487" r:id="rId45"/>
    <p:sldId id="488" r:id="rId46"/>
    <p:sldId id="489" r:id="rId47"/>
    <p:sldId id="490" r:id="rId48"/>
    <p:sldId id="491" r:id="rId49"/>
    <p:sldId id="492" r:id="rId50"/>
    <p:sldId id="493" r:id="rId51"/>
    <p:sldId id="443" r:id="rId52"/>
    <p:sldId id="444" r:id="rId53"/>
    <p:sldId id="445" r:id="rId54"/>
    <p:sldId id="495" r:id="rId55"/>
    <p:sldId id="496" r:id="rId56"/>
    <p:sldId id="440" r:id="rId57"/>
    <p:sldId id="441" r:id="rId58"/>
    <p:sldId id="442" r:id="rId59"/>
    <p:sldId id="499" r:id="rId60"/>
    <p:sldId id="500" r:id="rId61"/>
    <p:sldId id="501" r:id="rId62"/>
    <p:sldId id="502" r:id="rId63"/>
    <p:sldId id="503" r:id="rId64"/>
    <p:sldId id="504" r:id="rId65"/>
    <p:sldId id="505" r:id="rId66"/>
    <p:sldId id="506" r:id="rId67"/>
    <p:sldId id="507" r:id="rId68"/>
    <p:sldId id="508" r:id="rId69"/>
    <p:sldId id="509" r:id="rId70"/>
    <p:sldId id="510" r:id="rId71"/>
    <p:sldId id="511" r:id="rId72"/>
    <p:sldId id="512" r:id="rId73"/>
    <p:sldId id="513" r:id="rId74"/>
    <p:sldId id="514" r:id="rId75"/>
    <p:sldId id="515" r:id="rId76"/>
    <p:sldId id="516" r:id="rId77"/>
    <p:sldId id="517" r:id="rId78"/>
    <p:sldId id="518" r:id="rId79"/>
    <p:sldId id="437" r:id="rId80"/>
    <p:sldId id="438" r:id="rId81"/>
    <p:sldId id="439" r:id="rId82"/>
    <p:sldId id="520" r:id="rId83"/>
    <p:sldId id="521" r:id="rId84"/>
    <p:sldId id="522" r:id="rId85"/>
    <p:sldId id="523" r:id="rId86"/>
    <p:sldId id="524" r:id="rId87"/>
    <p:sldId id="434" r:id="rId88"/>
    <p:sldId id="435" r:id="rId89"/>
    <p:sldId id="436" r:id="rId90"/>
    <p:sldId id="526" r:id="rId91"/>
    <p:sldId id="431" r:id="rId92"/>
    <p:sldId id="432" r:id="rId93"/>
    <p:sldId id="433" r:id="rId94"/>
    <p:sldId id="528" r:id="rId95"/>
    <p:sldId id="529" r:id="rId96"/>
    <p:sldId id="428" r:id="rId97"/>
    <p:sldId id="429" r:id="rId98"/>
    <p:sldId id="430" r:id="rId99"/>
    <p:sldId id="531" r:id="rId100"/>
    <p:sldId id="532" r:id="rId101"/>
    <p:sldId id="533" r:id="rId102"/>
    <p:sldId id="425" r:id="rId103"/>
    <p:sldId id="426" r:id="rId104"/>
    <p:sldId id="427" r:id="rId105"/>
    <p:sldId id="535" r:id="rId106"/>
    <p:sldId id="536" r:id="rId107"/>
    <p:sldId id="537" r:id="rId108"/>
    <p:sldId id="539" r:id="rId109"/>
    <p:sldId id="540" r:id="rId110"/>
    <p:sldId id="541" r:id="rId111"/>
    <p:sldId id="542" r:id="rId112"/>
    <p:sldId id="545" r:id="rId113"/>
    <p:sldId id="546" r:id="rId114"/>
    <p:sldId id="547" r:id="rId115"/>
    <p:sldId id="548" r:id="rId116"/>
    <p:sldId id="549" r:id="rId117"/>
    <p:sldId id="550" r:id="rId118"/>
    <p:sldId id="551" r:id="rId119"/>
    <p:sldId id="552" r:id="rId120"/>
    <p:sldId id="553" r:id="rId121"/>
    <p:sldId id="273" r:id="rId12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927" autoAdjust="0"/>
  </p:normalViewPr>
  <p:slideViewPr>
    <p:cSldViewPr snapToGrid="0">
      <p:cViewPr varScale="1">
        <p:scale>
          <a:sx n="91" d="100"/>
          <a:sy n="91" d="100"/>
        </p:scale>
        <p:origin x="12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29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63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「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」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144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909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「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」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1434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697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549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93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70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89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228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17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91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46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47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68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AB069-A5C5-41F7-BECE-BCEB10386B64}" type="datetimeFigureOut">
              <a:rPr lang="zh-TW" altLang="en-US" smtClean="0"/>
              <a:t>2016/10/25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D76250D-48CB-4BC5-B1D5-5C55F85031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2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  <p:sldLayoutId id="2147483941" r:id="rId12"/>
    <p:sldLayoutId id="2147483942" r:id="rId13"/>
    <p:sldLayoutId id="2147483943" r:id="rId14"/>
    <p:sldLayoutId id="2147483944" r:id="rId15"/>
    <p:sldLayoutId id="21474839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1352365" y="2365688"/>
            <a:ext cx="10076155" cy="13738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zh-TW" altLang="en-US" sz="9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日課禮儀總論</a:t>
            </a:r>
            <a:endParaRPr lang="zh-TW" altLang="en-US" sz="9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60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104.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逐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節默想而正確地詠唱者，常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準備回應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聖神的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推動；聖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神啟示了聖詠的作者，也賜給熱心而有準備者所願接受的恩寵。因此，聖詠雖然要求人對天主應予崇敬，但是該以歡樂的心情和愛的精神誦念或歌唱，以符合神聖詩歌的特性，和天主子女的自由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128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讚美詩及其它聖經外的詩詞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176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、此外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，為常年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期「誦讀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課」也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提供了兩套讚美詩，一套為夜間念日課時用，另一套為日間用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、新編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讚美詩也能配以傳統的曲調和韻律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085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讚美詩及其它聖經外的詩詞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以國語舉行日課禮儀，主教團可依照本國語言的特性改編拉丁文讚美詩，也可以編入新讚美詩，但此種讚美詩必須與時辰、季節、慶節的精神相符合（參閱禮儀憲章，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38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）；同時也常要注意：不要用毫無藝術價值，與禮儀的莊嚴完全不配合的流行歌曲。</a:t>
            </a:r>
          </a:p>
        </p:txBody>
      </p:sp>
    </p:spTree>
    <p:extLst>
      <p:ext uri="{BB962C8B-B14F-4D97-AF65-F5344CB8AC3E}">
        <p14:creationId xmlns:p14="http://schemas.microsoft.com/office/powerpoint/2010/main" val="298294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011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91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課是讚美天主的禮儀，無論猶太或基督徒的傳統，絕不將讚頌與求恩禱詞分開，卻常由讚頌而引起求恩。聖保祿使徒勸勉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我們「要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為所有的人懇求、祈禱、轉求並謝恩，特別為君王和一切有權位的人，為使我們能虔敬莊重地度寧靜平安的生活，這原是美好的，並在我們的救主天主面前是蒙悅納的。他願意所有的人都得救，並認識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真理」（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弟前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：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～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4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）。由於這段教訓，教父認為早晚都該作求恩祈禱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951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羅馬禮的彌撒裡已恢復了求恩祈禱（信友禱詞），這祈禱也行之於早晚禱，但以不同的方式，一如以下所述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、祈禱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的傳統是要我們早晨把全天託付給天主，因此在晨禱裡，有呼求式的祈禱，將一天奉獻給天主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087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、晚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禱裡所行的求恩，晨禱裡奉獻一天給天主的呼求，都名之為禱詞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、為了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要有變化，尤其是為表達教會與人的不同需要，所以依照不同地位，不同團體，不同的人，不同的環境和時代，為常年用聖詠集的每一天，為禮儀年特別的時期，為某些慶節，提供了不同的禱詞款式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979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184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、主教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團有權改編日課禮儀書所提供的款式，或批准新編的禱詞，但須遵守下列原則（禮儀憲章，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38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185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、禱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詞應如天主經一樣，必須與讚美天主，或宣揚主榮，或紀念救恩密切相關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85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186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、晚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禱裡的最後祈禱意向，常該是為亡者祈禱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課禮儀是整個教會為整個教會，並為全人類救恩的祈禱（禮儀憲章，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83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89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），因此禱詞的意向首先該是普遍的，譬如為教會和它的各級聖職及修會，為政府的執政者，為貧、病、憂苦者，為全世界所需要的和平，以及其它類似的需要而祈禱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725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在晨禱或晚禱裡，都可另加特別的意向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189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課中禱詞的這種結構，為民眾的、小團體的或個人的日課誦念，都能適應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146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105.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高興時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為感謝或讚美天主，憂愁時向天主求恩，用聖詠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的話屢次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能幫助我們更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容易、更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熱切地祈禱，有時聖詠不是直接向天主說話，可能發生一些困難。因為聖詠作者是詩人，往往回憶以色列的歷史向民眾說話。有時也向其他的人甚至向無理性之物說話。有時也引述天主自己與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人、甚至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與敵人彼此說話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879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、與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信友一起或團體中誦念日課時，禱詞開始，先由司鐸或主禮作一簡短邀請詞，此邀請詞後，有一眾人應答的短句，在每個意向後，眾人重複短句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、意向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是以直接指向天主的言辭報告的，所以能適合於團體，也適合於個人的誦念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648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870010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甲、晨禱及晚禱裡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詞或求恩禱詞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、每一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禱詞意向分為二部分，第二部分可作為可變的答句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、因此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誦念禱詞方式可有不同：司鐸或主禮，誦念二部分，而群眾答以同樣的短句，或作片刻默禱；或者司鐸或主禮誦念第一部分，而群眾接念第二部分。</a:t>
            </a:r>
          </a:p>
        </p:txBody>
      </p:sp>
    </p:spTree>
    <p:extLst>
      <p:ext uri="{BB962C8B-B14F-4D97-AF65-F5344CB8AC3E}">
        <p14:creationId xmlns:p14="http://schemas.microsoft.com/office/powerpoint/2010/main" val="4605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乙、天主經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1526960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194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禱及晚禱，因為是比較大眾化的日課，在禱詞以後，依照可敬的傳統，天主經應有一個優越的地位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195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、所以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每天應隆重地誦念三次天主經：一次在彌撒中，一次在晨禱中，另一次在晚禱中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en-US" altLang="zh-TW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196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、天主經由全體誦念，誦念前，主禮可加一簡短導言。</a:t>
            </a: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36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丙、結束禱詞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、念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畢全份日課，須念結束禱詞，以示完成。在與群眾公開誦念日課時，這結束禱詞依照傳統是由司鐸或主禮誦念的（參閱本文，二五六條）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、「誦讀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課」的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結束禱詞，通常是當日專用的。夜禱的結束禱詞，常是聖詠集所提供的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765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丙、結束禱詞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、主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日及將臨期、聖誕期、四旬期、復活期的平日，以及節日、慶日和紀念日，其晨禱及晚禱都有其專用的結束禱詞。為常年平日則念聖詠集所提供的，以表示這些時辰的固有性質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971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丙、結束禱詞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200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、主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日及將臨期、聖誕期、四旬期及復活期的平日，以及節日、慶日，其第三、第六、第九時辰經的結束禱詞，都取自那些時期的或慶節的專用部分。其它日子則念聖詠集所提供表示時辰性質的結束禱詞。</a:t>
            </a:r>
          </a:p>
        </p:txBody>
      </p:sp>
    </p:spTree>
    <p:extLst>
      <p:ext uri="{BB962C8B-B14F-4D97-AF65-F5344CB8AC3E}">
        <p14:creationId xmlns:p14="http://schemas.microsoft.com/office/powerpoint/2010/main" val="23814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553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597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丙、結束禱詞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201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舉行禮儀時，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通常「在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適當時間應保持嚴肅的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靜默」（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30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）。在舉行日課禮儀，在適當時亦當間以靜默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95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丙、結束禱詞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202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、為了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更清楚地聽到聖神的聲音，為了使自己的祈禱與天主的聖言和教會公開的呼聲有更密切的聯繫，可明智地視情形插入靜默時間：或在聖詠以後，即依照普通習慣重念了對經以後；或在誦讀以後，無論短或長讀經；或在答唱詠前後。尤其如果靜默後加念聖詠禱詞時（參閱本文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112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條）。</a:t>
            </a:r>
          </a:p>
          <a:p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但須注意這種靜默不要破壞日課的結構，或引起參與者的厭惡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730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從此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可知，聖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詠與教會編訂的祈禱文有不同的特性。況且聖詠具有詩歌及音樂的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性質，並不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必須向天主說話，只要在天主面前歌唱就可：如聖本篤所說的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：「我們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該想在天主及天使面前應作什麼，就是應該心口合一地詠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唱」（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修院規則，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300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丙、結束禱詞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203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、個人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誦念時，有更多可能去默想使我們感動的經文，但並不因此而損失日課的公禱性質。</a:t>
            </a:r>
          </a:p>
        </p:txBody>
      </p:sp>
    </p:spTree>
    <p:extLst>
      <p:ext uri="{BB962C8B-B14F-4D97-AF65-F5344CB8AC3E}">
        <p14:creationId xmlns:p14="http://schemas.microsoft.com/office/powerpoint/2010/main" val="30714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1047565" y="526002"/>
            <a:ext cx="10076155" cy="13738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zh-TW" altLang="en-US" sz="9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日課禮儀總論</a:t>
            </a:r>
            <a:endParaRPr lang="zh-TW" altLang="en-US" sz="9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副標題 2"/>
          <p:cNvSpPr>
            <a:spLocks noGrp="1"/>
          </p:cNvSpPr>
          <p:nvPr>
            <p:ph type="subTitle" idx="1"/>
          </p:nvPr>
        </p:nvSpPr>
        <p:spPr>
          <a:xfrm>
            <a:off x="1722269" y="2388093"/>
            <a:ext cx="10031766" cy="4469907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第四章</a:t>
            </a:r>
            <a:endParaRPr lang="en-US" altLang="zh-TW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一年之中不同的慶典</a:t>
            </a:r>
          </a:p>
        </p:txBody>
      </p:sp>
    </p:spTree>
    <p:extLst>
      <p:ext uri="{BB962C8B-B14F-4D97-AF65-F5344CB8AC3E}">
        <p14:creationId xmlns:p14="http://schemas.microsoft.com/office/powerpoint/2010/main" val="164356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106.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詠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唱者隨著聖詠的文學類型，心中激發聖詠所誘啟的情緒，如悲歎、依恃、感謝，以及詮釋家所指出的其它情緒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792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107.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詠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唱者注意文字意義，也會明瞭聖詠為教友生活的重要。因為每篇聖詠都是在特殊環境中作成的，這由希伯來文聖詠篇首的標題便可知道。不管它歷史上的來源，每篇聖詠都有其固有的意義，這在現代也是不可忽略的。雖然那些歌詠在許多世紀以前，出自東方文化，但是可適宜地表達每一時代，每一地區人類的痛苦和希望、患難和依恃，尤其歌頌對天主的信仰、啟示及救恩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180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4103422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108.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禮儀中誦念聖詠，不僅以個人名義，而且以基督整個奧體，是以基督本人的名義誦念。明瞭了這些，一切困難都將消逝。即使誦念聖詠時，會遇到自己的情緒與聖詠所表達的完全背道而馳。譬如我們憂痛悲苦時，聖詠卻表示喜樂歡騰；愉悅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歡欣時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，聖詠卻發出悲歎哀號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如果是單獨私念，就很容易避免這種不和諧，每人有權選擇適合自己情緒的聖詠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468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但是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日課禮儀不是單獨的祈禱，而是以教會的名義遵行公共祈禱的程式，即使是個人私念，亦應遵行這個程式。以教會的名義誦念聖詠者，常能找到喜樂或憂苦的原因。大使徒所說的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：「人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樂亦樂，人泣亦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泣」（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羅十二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）也能在此應用；這樣，被自私所創傷的人性為愛德所治癒，而使心口合一（聖本篤修院規則，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977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17379" y="2024109"/>
            <a:ext cx="9087233" cy="4029850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109.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教會的名義誦念聖詠者，應注意聖詠的全部意義，尤其是其默西亞性的意義，教會通常照此意義選用聖詠。這意義在新約中已完全顯示出來，而且基督自己也向使徒宣佈說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：「凡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梅瑟法律、先知書與聖詠中所記載關於我的事，都當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應驗」（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路二四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44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）。在瑪竇福音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22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章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41 - 46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節論救世者身分的談話是一個顯著的例子，聖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詠一〇九首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所說的達味之子及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主，就是指默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西亞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36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教父們循此途徑，接受了全部聖詠，並認為是預言基督與教會的先知書；也因同樣的理由，在禮儀中選用了聖詠。雖然有時覺得某些詮釋近於牽強，但教父和禮儀大都認為在聖詠中所聽到的，是基督向父呼號或父與子講話；而且也有時認為是教會、使徒及殉道者的呼聲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639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這種詮釋已盛行於中世紀；那時的許多聖詠手抄本裡，每一聖詠前有一個論基督的題目，提供給聖詠誦念者。基督論的詮釋，不但專對那些默西亞性的聖詠，而且也伸展到其它許多對於基督的聯繫純系附會的聖詠，但這附會的意義，教會的傳統也一向加以支持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05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43893" y="612454"/>
            <a:ext cx="986710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目錄</a:t>
            </a:r>
          </a:p>
          <a:p>
            <a:endParaRPr lang="zh-TW" altLang="en-US" sz="44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第一章  論日課在教會生活中的重要</a:t>
            </a:r>
            <a:endParaRPr lang="en-US" altLang="zh-TW" sz="44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第二章  論一天的聖化，每個禮儀時辰</a:t>
            </a:r>
            <a:endParaRPr lang="en-US" altLang="zh-TW" sz="44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第四章  一年之中不同的慶典</a:t>
            </a:r>
            <a:endParaRPr lang="en-US" altLang="zh-TW" sz="44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第五章  公念時應遵守的禮節</a:t>
            </a:r>
            <a:endParaRPr lang="en-US" altLang="zh-TW" sz="44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811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尤其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在節日的聖詠集中，聖詠的選擇是以其與基督的關係為標準，多次對經也摘自該聖詠，以證明其與基督的關係。</a:t>
            </a:r>
          </a:p>
        </p:txBody>
      </p:sp>
    </p:spTree>
    <p:extLst>
      <p:ext uri="{BB962C8B-B14F-4D97-AF65-F5344CB8AC3E}">
        <p14:creationId xmlns:p14="http://schemas.microsoft.com/office/powerpoint/2010/main" val="424287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957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10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110.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拉丁教會傳統中，有三種有助於明瞭聖詠及使其成為基督徒祈禱的經文，就是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標題、詠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後禱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詞、尤其是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對經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31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111.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禮儀的聖詠集中，每首聖詠前都有一個標題，指出該聖詠的意義，及其為教友生活的重要。這些標題提供於日課禮儀經書裡，僅為念聖詠者的益處。為促進在新啟示的光輝下祈禱，特在標題下加一取自新約或教父的短句，邀請人們以基督徒的方式舉行祈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629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112.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日課禮儀經本的補訂本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裡，為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每一首聖詠提供一篇詠後禱詞，為幫助念聖詠者以基督徒方式解釋聖詠。可按照傳統方式，隨意誦念，就是念聖詠後靜默片刻，以詠後禱詞收斂結束自己的情緒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20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113.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禮儀不歌唱時，或一人獨念時，每一聖詠也都有對經。對經幫助瞭解聖詠的文體；把聖詠作為自己的祈禱；把隱而不顯的意義指陳出來；在不同的情況中給聖詠添上不同的色彩；而且只要摒絕幻想的見解，對預像性或節期性的解釋亦大有幫助。並能使聖詠的誦念更具吸引力，更多變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44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114.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聖詠集裡的對經能用國語誦念，並且按照本文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125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條所說，能於每節聖詠後重念。在常年期沒有歌唱的日課中，可用附於聖詠前的短句代替對經（參閱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111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條）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356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115.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同一時辰的日課中，一首過長的聖詠可分若干段，每段加上其對經，尤其能使在歌唱時多有變化，並能顯示聖詠的多彩多姿；但也可僅念第一段的對經，而把若干段聖詠連起來誦念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507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116.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周的三日慶典，復活與聖誕後的八日內，將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臨期、聖誕期、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四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旬期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復活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期的各主日，聖周內和復活期的平日，以及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月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至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24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日的晨禱與晚禱，其每首聖詠都有其它專用對經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88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1047565" y="526002"/>
            <a:ext cx="10076155" cy="13738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zh-TW" altLang="en-US" sz="9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日課禮儀總論</a:t>
            </a:r>
            <a:endParaRPr lang="zh-TW" altLang="en-US" sz="9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副標題 2"/>
          <p:cNvSpPr>
            <a:spLocks noGrp="1"/>
          </p:cNvSpPr>
          <p:nvPr>
            <p:ph type="subTitle" idx="1"/>
          </p:nvPr>
        </p:nvSpPr>
        <p:spPr>
          <a:xfrm>
            <a:off x="1722269" y="2388093"/>
            <a:ext cx="10031766" cy="4469907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第三章</a:t>
            </a:r>
            <a:endParaRPr lang="en-US" altLang="zh-TW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論日課禮儀的各種成分</a:t>
            </a:r>
          </a:p>
          <a:p>
            <a:endParaRPr lang="zh-TW" altLang="en-US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559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117.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節日的誦讀日課，晨禱，第三、第六、第九時辰經（午前、午時、午後祈禱），及晚禱，都有其對經，如缺，則可取自通用部份。在慶日的誦讀日課，晨禱及晚禱都遵同樣規定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118.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聖人的紀念日有固定的對經，則可保留（參閱本文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235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條）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001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119.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福音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歌 </a:t>
            </a:r>
            <a:r>
              <a:rPr lang="en-US" altLang="zh-TW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-ExtB" panose="02020500000000000000" pitchFamily="18" charset="-120"/>
                <a:cs typeface="Times New Roman" panose="02020603050405020304" pitchFamily="18" charset="0"/>
              </a:rPr>
              <a:t>Benedictus</a:t>
            </a:r>
            <a:r>
              <a:rPr lang="zh-TW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-ExtB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及 </a:t>
            </a:r>
            <a:r>
              <a:rPr lang="en-US" altLang="zh-TW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新細明體-ExtB" panose="02020500000000000000" pitchFamily="18" charset="-120"/>
                <a:cs typeface="Times New Roman" panose="02020603050405020304" pitchFamily="18" charset="0"/>
              </a:rPr>
              <a:t>Magnificat</a:t>
            </a:r>
            <a:r>
              <a:rPr lang="zh-TW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-ExtB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對經，為固定時期的日課，則取自季節專用部分，如缺，則取自通用聖詠集；為節日慶日的日課，則取自其本日經文，否則，取自通用部分；為沒有固定對經的紀念日，則可任意取自通用部分或日用聖詠集或季節平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222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96250" y="94103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對經與輔助誦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聖詠的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其它部分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120.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復活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期內，每一對經後加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念「阿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肋路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亞」，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若與對經的意義不能融合，則免念。</a:t>
            </a:r>
          </a:p>
        </p:txBody>
      </p:sp>
    </p:spTree>
    <p:extLst>
      <p:ext uri="{BB962C8B-B14F-4D97-AF65-F5344CB8AC3E}">
        <p14:creationId xmlns:p14="http://schemas.microsoft.com/office/powerpoint/2010/main" val="208676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898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767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誦念聖詠的方式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、依照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每一聖詠的文體或長短，依照誦念聖詠的語文：拉丁或國語，尤其依照個人或多數人，或信眾集合公念，而能有不同的誦念方式，應該採用那説明誦念者更容易體會聖詠之精神與文體情趣的方式。因為誦念聖詠，不在於數量，而應顧及其多彩多姿，及每一聖詠的固有特色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903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誦念聖詠的方式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122.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詠的詠唱或誦念，或連接一貫；或分兩班或兩隊逐節輪流詠念；或依照傳統及慣用的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方式 ── 答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唱詠的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方式 ── 誦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念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89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誦念聖詠的方式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123.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以上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113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至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120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條所說，每一聖詠前都有對經，在聖詠後應遵守結束的慣例，加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念「願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光榮歸於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父 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…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」，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這是最適當的結束方式，是傳統所推薦的方式。它使舊約的祈禱成為讚美和基督化的祈禱，以及有聖三含義的祈禱。聖詠後亦可重念對經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472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誦念聖詠的方式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124.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首聖詠過長時，在日課聖詠集裡分為數段。這種分段是為保持每時辰之三段（或三首）聖詠的結構，但仍須兼顧聖詠的客觀意義。這種分段，尤其用拉丁文在歌席詠念時最好遵守，並于每段加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念「願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光榮歸於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父 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…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」。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但除此傳統方式外，也可在兩段聖詠之間稍加停頓，或全篇聖詠及其對經一貫連念下去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756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誦念聖詠的方式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125.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此外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，聖詠的文體可能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提示，在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每個詩節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後最好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重念對經，尤其用國語詠唱時。故詩節後應注出這種可能。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至於「願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光榮歸於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父 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…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」。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僅加于全篇聖詠後即可。</a:t>
            </a:r>
          </a:p>
        </p:txBody>
      </p:sp>
    </p:spTree>
    <p:extLst>
      <p:ext uri="{BB962C8B-B14F-4D97-AF65-F5344CB8AC3E}">
        <p14:creationId xmlns:p14="http://schemas.microsoft.com/office/powerpoint/2010/main" val="249436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746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35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550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126.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詠的分配，以四星期為一迴圈。在此迴圈中略去了極少數聖詠，其它傳統認為特著的聖詠，則重複分配。晨禱、晚禱以及夜禱的聖詠，大抵取其意義更適合該時辰者（禮儀憲章，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91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127.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禱與晚禱之編排也是為與信眾共同舉行，故其聖詠特別選擇適合於信眾舉行者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011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128.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夜禱則遵守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本文 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88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條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的規定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129.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主日誦讀日課及日間祈禱，則選用依照傳統認為更能表達復活奧跡的聖詠。星期五則選用富有懺悔意義或述及受難事蹟的聖詠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606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130.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將臨期、聖誕期、四旬期及復活期，保留三首聖詠；即七七，一○四和一○五首，這幾首聖詠很清晰地揭示舊約的舊恩史，是新約時代的預像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67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131.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平日的聖詠集裡，刪去三首聖詠；即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第五七、八二、及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一○八首，因為它們具有詛咒的意味。同樣，有些聖詠的某些短節也被刪除了，這在每首聖詠前均予注出，這些原文的刪除是為避免心理上的誤會，其實這幾首聖詠在新約中也被引用，例如宗徒大事錄六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章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，絕對沒有存心咒駡的企圖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365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132.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首聖詠太長而不能容納在一個時辰經裡時，則分配於不同日子的同一時辰經裡，使每天念同一時辰經者，能念全首聖詠。所以第一 一八首聖詠，照它原有的分段，分配於二十二天的日間祈禱裡，依照傳統這首聖詠也是指示在日間誦念的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430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133.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四周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一迴圈的聖詠集，與禮儀年這樣相聯繫：將臨期第一星期，常年期第一星期，四旬期第一星期及復活期第一星期都取用聖詠集第一周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降臨後的常年期，因聖詠迴圈隨常年每週的順序，在季節專用部分每週的開始，指示應取那一周的聖詠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881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134.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節日、慶日、復活三日慶典，復活、聖誕後的八天，誦讀日課有專用的聖詠。這些聖詠是傳統所贊許的，它們的適當性，通常有對經予以闡明，有些主的慶節和復活後八天的日課祈禱也是如此。為晨禱的聖詠和聖歌，取自聖詠集的第一周主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322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節日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的第一晚禱，照舊例取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自「請讚美」一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組的聖詠。節日當日的晚禱（第二晚禱），則有固有的聖詠及聖歌。節日的日間祈禱，除了上述者以外，除非遇到主日，其聖詠取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自「進階」聖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詠；慶日的日間祈禱，其聖詠則取自平日通用的聖詠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3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471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日課中聖詠分配的情形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135.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其它情況中，則念平日的聖詠集，除非有固定的對經或專用的聖詠。</a:t>
            </a:r>
          </a:p>
        </p:txBody>
      </p:sp>
    </p:spTree>
    <p:extLst>
      <p:ext uri="{BB962C8B-B14F-4D97-AF65-F5344CB8AC3E}">
        <p14:creationId xmlns:p14="http://schemas.microsoft.com/office/powerpoint/2010/main" val="308027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326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257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新舊約的聖歌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136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晨禱的第一和第二首聖詠之間，按常例插入舊約的聖歌。除了羅馬傳統所接受，及聖碧嶽十世所採納於日課內的聖歌以外，在聖詠集中增加了不少由舊約中所取用的聖歌，使四個星期的每一天都有專用的聖歌，主日則輪念三聖童聖歌的二段之一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364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新舊約的聖歌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晚禱的第二首聖詠之後，插入取自書信或默示錄的新約聖歌，共有七首。為一星期的每一天有一首聖歌。四旬期的主日則念取自聖伯多祿前書的聖歌，以代替默示錄的阿肋路亞聖歌。此外，主顯節及耶穌顯容節，則念取自弟茂德前書的聖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89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新舊約的聖歌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、福音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聖歌</a:t>
            </a:r>
            <a:r>
              <a:rPr lang="en-US" altLang="zh-TW" sz="3200" dirty="0" err="1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Benedictus,magnificat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以及</a:t>
            </a:r>
            <a:r>
              <a:rPr lang="en-US" altLang="zh-TW" sz="3200" dirty="0" err="1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Nunc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Dimittis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，當予以聆聽福音時所應有的同樣尊敬和肅穆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139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、無論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聖詠吟唱或讀經，依照傳統的慣例，其排列順序，必先舊約，然後使徒，最後則為福音。</a:t>
            </a:r>
          </a:p>
        </p:txBody>
      </p:sp>
    </p:spTree>
    <p:extLst>
      <p:ext uri="{BB962C8B-B14F-4D97-AF65-F5344CB8AC3E}">
        <p14:creationId xmlns:p14="http://schemas.microsoft.com/office/powerpoint/2010/main" val="39607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60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908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甲、聖經選讀概論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、依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古老傳統，在禮儀中，不但在舉行彌撒時，而且也在念日課時，公共誦讀的聖經，極為信友所重視，因為是教會提供選讀，不是出於個人私意的選擇，或愛好的偏見，而是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為「把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基督的全部奧跡，從聖母受孕，耶穌誕生，直到耶穌升天，聖神降臨，期待永福與主的將臨，每年作一迴圈的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紀念」（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23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甲、聖經選讀概論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況且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，在禮儀舉行中，祈禱常配合聖經選讀，使選讀因祈禱而更能產生實效，也使祈禱，尤其聖詠，因選讀而更充分地被瞭解，且更能熱心誦念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55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100.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日課禮儀中，教會的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祈禱大都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採用神聖作家受聖神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啟示、在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舊約中所寫的詩歌。這些詩歌從開始就具有引人向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主、激發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聖善情感的能力，在順境中幫助他們感謝天主，在逆境中安慰他們，堅定他們的心志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464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甲、聖經選讀概論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日課禮儀中，有長的選讀，也有短的選讀（短讀經）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禱及晚禱的選讀，如本文四六條所說的，可隨意延長。</a:t>
            </a:r>
          </a:p>
        </p:txBody>
      </p:sp>
    </p:spTree>
    <p:extLst>
      <p:ext uri="{BB962C8B-B14F-4D97-AF65-F5344CB8AC3E}">
        <p14:creationId xmlns:p14="http://schemas.microsoft.com/office/powerpoint/2010/main" val="198464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、「誦讀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課」中的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聖經選讀的迴圈，一方面顧及禮儀的季節，在此季節內照傳統應選讀某些書，一方面也應顧及彌撒讀經的迴圈。日課與彌撒的配合，使日課選讀補充彌撒選讀，而呈現出救恩史的全貌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144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、除了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本文七三條所說的以外，日課禮儀中不念福音，因為在彌撒每年誦讀福音的全部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29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145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、聖經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選讀的迴圈有兩種方式：一種是在日課經書裡的，以一年為一迴圈。另一種可隨意採用，附載於補編中，如在常年的平日彌撒中，是以二年為一迴圈的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49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146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、二年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迴圈的選讀，是這樣安排的：就是每年幾乎將全部聖經的原文，包括那較長較難而不能容納於彌撒的，便分配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於「日課」中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。新約聖經，一部分在彌撒中，一部分在日課中，每年全部念完。舊約書中，則選用那些為明瞭救恩史，及培育熱心的重要部分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73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與彌撒的選讀應善為配合，不要同日念同一的聖經，同一時期念同一卷聖經，這樣，會使日課只念次要的章節並擾亂編排的順序，所以一卷聖經應該今年分配于彌撒，明年分配於日課，或在同一年念同一卷聖經，至少隔開一段時間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37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、將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臨期依照古老傳統，以半續讀方式，在兩年內誦讀取自依撒意亞的選讀。並且加念盧德傳和米該亞先知書的一些預言。從十二月十七至廿四日，有專為這些日子所指定的選讀，故不念將臨第三周的選讀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366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從十二月廿九日至一月五日，第一年誦念致哥羅森人書，這書推崇基督降生是全部救恩史的關鍵；第二年誦念雅歌，這象徵天主與人在基督內的結合：「天主聖子在童貞女體內與人性結合時，天主於世紀以前願意成人時，天主父給天主子已準備了婚筵」（聖大額我略，福音宣講，三四）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564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149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、從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一月七日至主顯節後的星期六，誦念依撒意亞書六十至六十六章，以及取自巴路克書末世預言；那一年末被選用的誦讀，則略去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169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、四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旬期內，第一年誦念取自申命紀及致希伯來人書。第二年則誦念取自出谷紀，肋未紀和戶籍紀的選讀，以顯示救恩史的一個概觀。致希伯來人書，在基督復活奧跡的光照下，來解釋舊約。星期五耶穌受難節，摘讀該書的六章十一至廿八節，論基督的犧牲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121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聖主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日星期六，摘讀該書的四章一至十六節，論基督的安息。聖周內的其它日子，第一年誦念取自依撒意亞書的第三和第四首上主之僕歌，以及取自哀歌的選讀；第二年則誦念耶肋米亞先知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—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受苦之基督的預像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888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101.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詠影射主基督的全盛時期，教會的祈禱由此而取得效力；因此不應驚奇，雖然基督信徒都公認聖詠的至高價值，但某些人要以此神聖的詩歌作為自己的祈禱，有時也會遇到某些困難（就是難以瞭解聖詠的含義）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126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、復活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期內，除了復活第一第二主日，以及耶穌升天節，聖神降臨節外，依照傳統，第一年誦念伯多祿前書，默示錄和若望書信，第二年則念宗徒大事錄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144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、從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耶穌受洗紀念主日後星期一至四旬期，從聖神降臨主日星期一至將臨期，是接連三十四星期的常年期。這一系統的常年期，為聖灰禮儀所中斷直至聖神降臨節：聖神降臨主日後星期一恢復被四旬期中斷的常年期星期的選讀，但略去為該周主日的選讀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647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常年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期只有三十三星期時，則略去緊隨聖神降臨節的一個星期，使最後星期論末世事蹟的選讀常能誦念。</a:t>
            </a:r>
          </a:p>
          <a:p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舊約是依照救恩史的順序而分配：天主一步一步地領導、光照他的子民，在他們生活的過程中，顯示自己。因此先知書插入到歷史書中誦念，依他們生活及施教的時期為先後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r>
              <a:rPr lang="zh-TW" alt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新細明體-ExtB" panose="02020500000000000000" pitchFamily="18" charset="-120"/>
              </a:rPr>
              <a:t>→</a:t>
            </a:r>
            <a:endParaRPr lang="zh-TW" altLang="en-US" sz="3200" dirty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379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所以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第一年提供一組舊約的選讀，歷史書及先知書，從若蘇厄到流亡期。第二年四旬期前念創世紀，重念救恩史，從流亡以後直到瑪加伯時代。較近的先知書，智慧書，以及厄斯德拉，多俾亞、友弟德等的傳記，也在第二年誦念。</a:t>
            </a:r>
          </a:p>
          <a:p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在特殊時期不誦念的宗徒書信，其分配的先後，要顧及彌撒選讀的順序，及作書的先後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911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一年的迴圈讀經，所選的部分，也顧及彌撒二年迴圈的選讀，因為前者為後者的補充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154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、節日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、慶日都有固有的選讀，否則取之于聖人慶節通用部分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104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乙、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在「誦讀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課」中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聖經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選讀的迴圈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155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、每一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誦讀應盡可能保持統一。按照不同書中文學類型的特點，長短能有不同，但為了保持適中的長短，有時要刪除幾節，刪除的節數都予注明。但如果可能，教會希望人全部誦念。</a:t>
            </a:r>
          </a:p>
        </p:txBody>
      </p:sp>
    </p:spTree>
    <p:extLst>
      <p:ext uri="{BB962C8B-B14F-4D97-AF65-F5344CB8AC3E}">
        <p14:creationId xmlns:p14="http://schemas.microsoft.com/office/powerpoint/2010/main" val="266078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丙、簡短讀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b="1" dirty="0" err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Lectio</a:t>
            </a:r>
            <a:r>
              <a:rPr lang="en-US" altLang="zh-TW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err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Brevis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156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、簡短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讀經，即拉丁文</a:t>
            </a:r>
            <a:r>
              <a:rPr lang="en-US" altLang="zh-TW" sz="3200" dirty="0" err="1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Capitulum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,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它們在日課禮儀中的重要，本文四五條已加說明。它們的目的是以簡短的言辭，確切而明晰地表達聖經中的一些精句或勸言。此外，此種讀經選擇時力求變化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108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丙、簡短讀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b="1" dirty="0" err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Lectio</a:t>
            </a:r>
            <a:r>
              <a:rPr lang="en-US" altLang="zh-TW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err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Brevis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、常年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分成四組簡短讀經，分配於聖詠集，使四星期內的每天，都有不同的短讀經，為將臨、聖誕、四旬及復活期每星期也有特殊的短讀經，節日、慶日、某些紀念日的短讀經也各不相同，夜禱的短讀經另有其一星期的一組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877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905521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丙、簡短讀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b="1" dirty="0" err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Lectio</a:t>
            </a:r>
            <a:r>
              <a:rPr lang="en-US" altLang="zh-TW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err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Brevis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9271354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、選取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短讀經應守下列條件：</a:t>
            </a:r>
          </a:p>
          <a:p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(1)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依照傳統，不選福音；</a:t>
            </a:r>
          </a:p>
          <a:p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(2)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盡可能遵照主日、星期五，以及時辰的性質；</a:t>
            </a:r>
          </a:p>
          <a:p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(3)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在晚禱中新約聖歌以後的短讀經，則當選自新約。</a:t>
            </a:r>
          </a:p>
        </p:txBody>
      </p:sp>
    </p:spTree>
    <p:extLst>
      <p:ext uri="{BB962C8B-B14F-4D97-AF65-F5344CB8AC3E}">
        <p14:creationId xmlns:p14="http://schemas.microsoft.com/office/powerpoint/2010/main" val="95764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658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102.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啟示聖詠作者的聖神，常賜以恩寵，使善心諷誦聖詠者獲得實益。然而必須對聖經，尤其對於聖詠具有更豐富的認識（禮儀憲章，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90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），並盡己所能，明瞭以何種方式，何種方法誦讀聖詠，以聖詠善作祈禱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752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338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736845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教父或教會作家的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誦讀二）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159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、依照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羅馬教會的傳統，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在「誦讀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課」裡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，聖經選讀以後，接念教父或教會作品，及答唱詠，除非應接念聖人傳記（參閱本文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228——239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條）。</a:t>
            </a:r>
          </a:p>
          <a:p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這選讀裡，提供了取自教父、聖師、及其他無論屬於東方或西方教會的作家的誦讀，教父在教會中具有特殊權威，故在選讀時，獨佔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首位。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736845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教父或教會作家的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誦讀二）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、除了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為日課指定的誦讀外，仍有一本可任意選用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的「誦讀集」，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包括更多的誦讀，使教會傳統的寶庫，為誦念日課者更大為敞開。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為「誦讀二」，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可由日課中選取，也可由此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任選「誦讀集」中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選取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341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736845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教父或教會作家的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誦讀二）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、此外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，主教團能選擇符合傳統和本地思想方式的作品，附在誦讀集裡，作為補充誦讀。這些誦讀應取自天主教作家。他們該是在教義、聖德方面卓越超群的（禮儀憲章，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38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034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736845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教父或教會作家的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誦讀二）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、這些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誦讀的任務，是使人默想教會傳統中所接受的天主聖言。因為教會必須把天主聖言正確地向信友宣講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，「使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先知性和使徒性的解釋範圍，依照教會和大公的原則加以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指導」（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聖文生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•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黎裡南，訓詞，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22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736845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教父或教會作家的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誦讀二）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164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、教會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的普遍傳統提供許多文獻。經常誦念這些文獻，能使人深切地默想聖經，並對聖經發生濃厚而活潑的興趣。因為教父的著作是默想天主聖言的最好見證，降生聖言的淨配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—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教會繼續不斷作此見證，歷久不倦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。「她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（教會）本身具有其淨配及天主的知識與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精神」（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聖納德，聖誕前夕講道詞），仍每日努力學習，以求更深入瞭解聖經的奧秘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83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736845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教父或教會作家的</a:t>
            </a: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選讀</a:t>
            </a:r>
            <a: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誦讀二）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165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、教父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著作的選讀，也能使信友明瞭禮儀節期和慶節的意義。此外啟發信友去接近不可限量的精神富源，就是教會所承受的珍貴遺產。同時樹立精神生活的基礎，給予靈修生活豐富的食糧。如此，天主聖言的宣講者每天都有聖經宣講的最佳模範。</a:t>
            </a:r>
          </a:p>
        </p:txBody>
      </p:sp>
    </p:spTree>
    <p:extLst>
      <p:ext uri="{BB962C8B-B14F-4D97-AF65-F5344CB8AC3E}">
        <p14:creationId xmlns:p14="http://schemas.microsoft.com/office/powerpoint/2010/main" val="327724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700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292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論傳記誦讀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166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、「傳記誦讀」一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詞指：一位元教父或教會作家的作品，此篇作品實際講述被敬禮的聖者，或能正好應用到聖者身上；也指聖者本人之著作的摘錄，或其傳記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280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論聖詠及其與祈禱的關係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14007" y="2024109"/>
            <a:ext cx="9190606" cy="4492305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103.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 聖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詠不是誦讀，也不是散文式的禱詞，而是讚頌的詩歌，雖然有時以誦讀方式讀出，但由於文體的類型，希伯來文名之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為「讚歌」，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希臘文名之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為「聖詠」，即「以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豎琴伴奏之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歌」。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的確，在聖詠裡面具有一種音樂特性，而決定誦念的合宜方式。雖然沒有曲調的誦念，即使是個人默念，亦不該忽略其音樂的特性：聖詠以文字啟發我們的思想，但最主要的是感動歌唱者、聆聽者、及彈奏琴瑟者的心靈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28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論傳記誦讀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167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編輯聖人專用誦讀時，應特別注意其歷史的真實性，也應注意聆聽或閱讀此誦讀的人是否獲得神益。只能促使人驚異的誦讀應格外避免。針對今日的需要，應將聖者的精神方面的特殊優長，以及他們對教會和靈修的重要性大加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表揚。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168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、在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每篇誦讀之前，有聖者的一段簡短的生平，只是供人參考，並非為在日課中誦念。</a:t>
            </a:r>
          </a:p>
        </p:txBody>
      </p:sp>
    </p:spTree>
    <p:extLst>
      <p:ext uri="{BB962C8B-B14F-4D97-AF65-F5344CB8AC3E}">
        <p14:creationId xmlns:p14="http://schemas.microsoft.com/office/powerpoint/2010/main" val="227596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470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9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論對答詠（答唱詠）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169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、誦讀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日課中的聖經選讀（誦讀一）後皆有固有的對答詠。對答詠的經文選自傳統保存的資料，或為新編。其目的是使人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對</a:t>
            </a:r>
            <a:r>
              <a:rPr lang="zh-TW" altLang="en-US" sz="3200" dirty="0">
                <a:solidFill>
                  <a:srgbClr val="FF0000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適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才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聆聽的聖經有一新的瞭解，或將該篇誦讀插入救恩史中，或領人由舊約到新約，或將該誦讀轉變為祈禱與默想，或以本身禱詞之美提供一些變化，激發祈禱的情趣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9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論對答詠（答唱詠）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170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、同樣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，誦讀二以後也有一篇適合的對答詠。但此對答詠與誦讀二無太嚴格的聯繫，因此給予默想範圍較大的自由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171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、對答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詠及重複的部分，即使在個人誦念日課時，也有其價值。對答詠中通常重複的短句，如果不唱時，可省略。除非有時為了保持意義的完整，而需要重複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2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論對答詠（答唱詠）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172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</a:t>
            </a:r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同樣，在晨禱、晚禱、夜禱的簡短讀經後也有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一篇「短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對答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詠」（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以上第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49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89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兩條中已經談過），在日間祈禱的簡短讀經後則有兩對答短句。這兩種對答短句，或對答句是一種歡呼詞，使天主的話能更深入聆聽者或誦讀者的心靈。</a:t>
            </a:r>
          </a:p>
        </p:txBody>
      </p:sp>
    </p:spTree>
    <p:extLst>
      <p:ext uri="{BB962C8B-B14F-4D97-AF65-F5344CB8AC3E}">
        <p14:creationId xmlns:p14="http://schemas.microsoft.com/office/powerpoint/2010/main" val="1142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壹、論聖詠及其與祈禱的關係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貳、對經與輔助誦念聖詠的其它部分</a:t>
            </a:r>
          </a:p>
          <a:p>
            <a:r>
              <a:rPr lang="zh-TW" altLang="en-US" sz="4400" b="1" dirty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參、</a:t>
            </a:r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誦念聖詠的方式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肆、日課中聖詠分配的情形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伍、新舊約的聖歌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陸、聖經選讀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506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893903" y="580961"/>
            <a:ext cx="9732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第三章  論日課禮儀的各種成分</a:t>
            </a:r>
            <a:endParaRPr lang="en-US" altLang="zh-TW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en-US" sz="4400" b="1" dirty="0" smtClean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柒、教父或教會作家的選讀（誦讀二）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捌、論傳記誦讀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玖、論對答詠（答唱詠）</a:t>
            </a:r>
          </a:p>
          <a:p>
            <a:r>
              <a:rPr lang="zh-TW" altLang="en-US" sz="4400" b="1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拾、讚美詩及其它聖經外的詩詞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拾壹、論禱詞，天主經及結束禱詞</a:t>
            </a:r>
          </a:p>
          <a:p>
            <a:r>
              <a:rPr lang="zh-TW" altLang="en-US" sz="4400" b="1" dirty="0" smtClean="0">
                <a:solidFill>
                  <a:srgbClr val="0070C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拾貳、神聖的靜默</a:t>
            </a:r>
            <a:endParaRPr lang="en-US" altLang="zh-TW" sz="4400" b="1" dirty="0">
              <a:solidFill>
                <a:srgbClr val="0070C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537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讚美詩及其它聖經外的詩詞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173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、讚美詩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在日課中從很早就佔有重要位置，現在仍繼續保持此地位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（禮儀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憲章，</a:t>
            </a:r>
            <a:r>
              <a:rPr lang="en-US" altLang="zh-TW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93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。讚美詩的抒情特性使其特別適於讚頌天主，而且這些詩構成日課中大眾化的一部份，因為它與其它部分不同，幾乎常常立刻指示出各時辰及慶節的特點，並且能吸引並感動人心熱誠誦念日課。其文詞的優美屢次更能增加效力。此外，讚美詩在日課中是教會編寫的最主要具有詩意的部分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57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4006" y="417249"/>
            <a:ext cx="8915399" cy="976545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讚美詩及其它聖經外的詩詞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024109"/>
            <a:ext cx="8915399" cy="3879553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174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、讚美詩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傳統上皆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以「光榮頌」（</a:t>
            </a:r>
            <a:r>
              <a:rPr lang="en-US" altLang="zh-TW" sz="3200" dirty="0" err="1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Doxologia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）結束，此光榮頌通常與讚美詩本身是向聖三中某一位講話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en-US" altLang="zh-TW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175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、為</a:t>
            </a:r>
            <a:r>
              <a:rPr lang="zh-TW" altLang="en-US" sz="3200" dirty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能有所變化，常年期的日課中為每一時辰提供了兩套讚美詩，可每隔一星期用一次</a:t>
            </a:r>
            <a:r>
              <a:rPr lang="zh-TW" altLang="en-US" sz="3200" dirty="0" smtClean="0">
                <a:solidFill>
                  <a:schemeClr val="tx1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。</a:t>
            </a:r>
            <a:endParaRPr lang="zh-TW" altLang="en-US" sz="3200" dirty="0">
              <a:solidFill>
                <a:schemeClr val="tx1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55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暖調藍色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1039</TotalTime>
  <Words>9353</Words>
  <Application>Microsoft Office PowerPoint</Application>
  <PresentationFormat>寬螢幕</PresentationFormat>
  <Paragraphs>446</Paragraphs>
  <Slides>121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121</vt:i4>
      </vt:variant>
    </vt:vector>
  </HeadingPairs>
  <TitlesOfParts>
    <vt:vector size="130" baseType="lpstr">
      <vt:lpstr>微軟正黑體</vt:lpstr>
      <vt:lpstr>新細明體</vt:lpstr>
      <vt:lpstr>新細明體-ExtB</vt:lpstr>
      <vt:lpstr>標楷體</vt:lpstr>
      <vt:lpstr>Arial</vt:lpstr>
      <vt:lpstr>Century Gothic</vt:lpstr>
      <vt:lpstr>Times New Roman</vt:lpstr>
      <vt:lpstr>Wingdings 3</vt:lpstr>
      <vt:lpstr>絲縷</vt:lpstr>
      <vt:lpstr>PowerPoint 簡報</vt:lpstr>
      <vt:lpstr>PowerPoint 簡報</vt:lpstr>
      <vt:lpstr>PowerPoint 簡報</vt:lpstr>
      <vt:lpstr>PowerPoint 簡報</vt:lpstr>
      <vt:lpstr>PowerPoint 簡報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論聖詠及其與祈禱的關係</vt:lpstr>
      <vt:lpstr>PowerPoint 簡報</vt:lpstr>
      <vt:lpstr>PowerPoint 簡報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對經與輔助誦念 聖詠的其它部分</vt:lpstr>
      <vt:lpstr>PowerPoint 簡報</vt:lpstr>
      <vt:lpstr>PowerPoint 簡報</vt:lpstr>
      <vt:lpstr>誦念聖詠的方式</vt:lpstr>
      <vt:lpstr>誦念聖詠的方式</vt:lpstr>
      <vt:lpstr>誦念聖詠的方式</vt:lpstr>
      <vt:lpstr>誦念聖詠的方式</vt:lpstr>
      <vt:lpstr>誦念聖詠的方式</vt:lpstr>
      <vt:lpstr>PowerPoint 簡報</vt:lpstr>
      <vt:lpstr>PowerPoint 簡報</vt:lpstr>
      <vt:lpstr>日課中聖詠分配的情形</vt:lpstr>
      <vt:lpstr>日課中聖詠分配的情形</vt:lpstr>
      <vt:lpstr>日課中聖詠分配的情形</vt:lpstr>
      <vt:lpstr>日課中聖詠分配的情形</vt:lpstr>
      <vt:lpstr>日課中聖詠分配的情形</vt:lpstr>
      <vt:lpstr>日課中聖詠分配的情形</vt:lpstr>
      <vt:lpstr>日課中聖詠分配的情形</vt:lpstr>
      <vt:lpstr>日課中聖詠分配的情形</vt:lpstr>
      <vt:lpstr>日課中聖詠分配的情形</vt:lpstr>
      <vt:lpstr>PowerPoint 簡報</vt:lpstr>
      <vt:lpstr>PowerPoint 簡報</vt:lpstr>
      <vt:lpstr>新舊約的聖歌</vt:lpstr>
      <vt:lpstr>新舊約的聖歌</vt:lpstr>
      <vt:lpstr>新舊約的聖歌</vt:lpstr>
      <vt:lpstr>PowerPoint 簡報</vt:lpstr>
      <vt:lpstr>PowerPoint 簡報</vt:lpstr>
      <vt:lpstr>甲、聖經選讀概論</vt:lpstr>
      <vt:lpstr>甲、聖經選讀概論</vt:lpstr>
      <vt:lpstr>甲、聖經選讀概論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乙、在「誦讀日課」中 聖經選讀的迴圈</vt:lpstr>
      <vt:lpstr>丙、簡短讀經 （Lectio Brevis）</vt:lpstr>
      <vt:lpstr>丙、簡短讀經 （Lectio Brevis）</vt:lpstr>
      <vt:lpstr>丙、簡短讀經 （Lectio Brevis）</vt:lpstr>
      <vt:lpstr>PowerPoint 簡報</vt:lpstr>
      <vt:lpstr>PowerPoint 簡報</vt:lpstr>
      <vt:lpstr>教父或教會作家的選讀 （誦讀二）</vt:lpstr>
      <vt:lpstr>教父或教會作家的選讀 （誦讀二）</vt:lpstr>
      <vt:lpstr>教父或教會作家的選讀 （誦讀二）</vt:lpstr>
      <vt:lpstr>教父或教會作家的選讀 （誦讀二）</vt:lpstr>
      <vt:lpstr>教父或教會作家的選讀 （誦讀二）</vt:lpstr>
      <vt:lpstr>教父或教會作家的選讀 （誦讀二）</vt:lpstr>
      <vt:lpstr>PowerPoint 簡報</vt:lpstr>
      <vt:lpstr>PowerPoint 簡報</vt:lpstr>
      <vt:lpstr>論傳記誦讀</vt:lpstr>
      <vt:lpstr>論傳記誦讀</vt:lpstr>
      <vt:lpstr>PowerPoint 簡報</vt:lpstr>
      <vt:lpstr>PowerPoint 簡報</vt:lpstr>
      <vt:lpstr>論對答詠（答唱詠）</vt:lpstr>
      <vt:lpstr>論對答詠（答唱詠）</vt:lpstr>
      <vt:lpstr>論對答詠（答唱詠）</vt:lpstr>
      <vt:lpstr>PowerPoint 簡報</vt:lpstr>
      <vt:lpstr>PowerPoint 簡報</vt:lpstr>
      <vt:lpstr>讚美詩及其它聖經外的詩詞</vt:lpstr>
      <vt:lpstr>讚美詩及其它聖經外的詩詞</vt:lpstr>
      <vt:lpstr>讚美詩及其它聖經外的詩詞</vt:lpstr>
      <vt:lpstr>讚美詩及其它聖經外的詩詞</vt:lpstr>
      <vt:lpstr>PowerPoint 簡報</vt:lpstr>
      <vt:lpstr>PowerPoint 簡報</vt:lpstr>
      <vt:lpstr>甲、晨禱及晚禱裡的 禱詞或求恩禱詞</vt:lpstr>
      <vt:lpstr>甲、晨禱及晚禱裡的 禱詞或求恩禱詞</vt:lpstr>
      <vt:lpstr>甲、晨禱及晚禱裡的 禱詞或求恩禱詞</vt:lpstr>
      <vt:lpstr>甲、晨禱及晚禱裡的 禱詞或求恩禱詞</vt:lpstr>
      <vt:lpstr>甲、晨禱及晚禱裡的 禱詞或求恩禱詞</vt:lpstr>
      <vt:lpstr>甲、晨禱及晚禱裡的 禱詞或求恩禱詞</vt:lpstr>
      <vt:lpstr>甲、晨禱及晚禱裡的 禱詞或求恩禱詞</vt:lpstr>
      <vt:lpstr>甲、晨禱及晚禱裡的 禱詞或求恩禱詞</vt:lpstr>
      <vt:lpstr>乙、天主經</vt:lpstr>
      <vt:lpstr>丙、結束禱詞</vt:lpstr>
      <vt:lpstr>丙、結束禱詞</vt:lpstr>
      <vt:lpstr>丙、結束禱詞</vt:lpstr>
      <vt:lpstr>PowerPoint 簡報</vt:lpstr>
      <vt:lpstr>PowerPoint 簡報</vt:lpstr>
      <vt:lpstr>丙、結束禱詞</vt:lpstr>
      <vt:lpstr>丙、結束禱詞</vt:lpstr>
      <vt:lpstr>丙、結束禱詞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日課禮儀總論</dc:title>
  <dc:creator>franses</dc:creator>
  <cp:lastModifiedBy>林思川</cp:lastModifiedBy>
  <cp:revision>71</cp:revision>
  <dcterms:created xsi:type="dcterms:W3CDTF">2016-09-20T06:03:41Z</dcterms:created>
  <dcterms:modified xsi:type="dcterms:W3CDTF">2016-10-25T14:05:13Z</dcterms:modified>
</cp:coreProperties>
</file>